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4"/>
  </p:sldMasterIdLst>
  <p:notesMasterIdLst>
    <p:notesMasterId r:id="rId16"/>
  </p:notesMasterIdLst>
  <p:sldIdLst>
    <p:sldId id="256" r:id="rId5"/>
    <p:sldId id="257" r:id="rId6"/>
    <p:sldId id="258" r:id="rId7"/>
    <p:sldId id="259" r:id="rId8"/>
    <p:sldId id="260" r:id="rId9"/>
    <p:sldId id="262" r:id="rId10"/>
    <p:sldId id="263" r:id="rId11"/>
    <p:sldId id="264" r:id="rId12"/>
    <p:sldId id="265" r:id="rId13"/>
    <p:sldId id="266"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37598C-686B-4974-882E-5C4D5830EDBC}" v="28" dt="2021-03-11T16:01:39.3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72AA14-20C1-4180-B90B-C53162A74BFA}" type="datetimeFigureOut">
              <a:rPr lang="pt-PT" smtClean="0"/>
              <a:t>11/03/2021</a:t>
            </a:fld>
            <a:endParaRPr lang="pt-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8F27E9-B524-4F35-B76F-7D5C16EB11E4}" type="slidenum">
              <a:rPr lang="pt-PT" smtClean="0"/>
              <a:t>‹#›</a:t>
            </a:fld>
            <a:endParaRPr lang="pt-PT"/>
          </a:p>
        </p:txBody>
      </p:sp>
    </p:spTree>
    <p:extLst>
      <p:ext uri="{BB962C8B-B14F-4D97-AF65-F5344CB8AC3E}">
        <p14:creationId xmlns:p14="http://schemas.microsoft.com/office/powerpoint/2010/main" val="3406455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343A97-82B8-498A-8FB9-334E39E8EBA8}" type="datetime1">
              <a:rPr lang="pt-PT" smtClean="0"/>
              <a:t>11/03/2021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D3323AAD-7563-4C5E-9128-0F68DAEB8358}" type="slidenum">
              <a:rPr lang="pt-PT" smtClean="0"/>
              <a:t>‹#›</a:t>
            </a:fld>
            <a:endParaRPr lang="pt-P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127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DE7F6C-7076-4E03-8E8C-AC374341DB68}" type="datetime1">
              <a:rPr lang="pt-PT" smtClean="0"/>
              <a:t>11/03/2021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D3323AAD-7563-4C5E-9128-0F68DAEB8358}" type="slidenum">
              <a:rPr lang="pt-PT" smtClean="0"/>
              <a:t>‹#›</a:t>
            </a:fld>
            <a:endParaRPr lang="pt-PT"/>
          </a:p>
        </p:txBody>
      </p:sp>
    </p:spTree>
    <p:extLst>
      <p:ext uri="{BB962C8B-B14F-4D97-AF65-F5344CB8AC3E}">
        <p14:creationId xmlns:p14="http://schemas.microsoft.com/office/powerpoint/2010/main" val="3620935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0D5347-69B3-4F45-8599-BFD2C549177C}" type="datetime1">
              <a:rPr lang="pt-PT" smtClean="0"/>
              <a:t>11/03/2021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D3323AAD-7563-4C5E-9128-0F68DAEB8358}" type="slidenum">
              <a:rPr lang="pt-PT" smtClean="0"/>
              <a:t>‹#›</a:t>
            </a:fld>
            <a:endParaRPr lang="pt-PT"/>
          </a:p>
        </p:txBody>
      </p:sp>
    </p:spTree>
    <p:extLst>
      <p:ext uri="{BB962C8B-B14F-4D97-AF65-F5344CB8AC3E}">
        <p14:creationId xmlns:p14="http://schemas.microsoft.com/office/powerpoint/2010/main" val="1572562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9C60B2-4A1B-4E76-B834-147D32E6F821}" type="datetime1">
              <a:rPr lang="pt-PT" smtClean="0"/>
              <a:t>11/03/2021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D3323AAD-7563-4C5E-9128-0F68DAEB8358}" type="slidenum">
              <a:rPr lang="pt-PT" smtClean="0"/>
              <a:t>‹#›</a:t>
            </a:fld>
            <a:endParaRPr lang="pt-PT"/>
          </a:p>
        </p:txBody>
      </p:sp>
    </p:spTree>
    <p:extLst>
      <p:ext uri="{BB962C8B-B14F-4D97-AF65-F5344CB8AC3E}">
        <p14:creationId xmlns:p14="http://schemas.microsoft.com/office/powerpoint/2010/main" val="2438417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D033F8-BCB8-4B09-8FE6-8F429511F9D6}" type="datetime1">
              <a:rPr lang="pt-PT" smtClean="0"/>
              <a:t>11/03/2021</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D3323AAD-7563-4C5E-9128-0F68DAEB8358}" type="slidenum">
              <a:rPr lang="pt-PT" smtClean="0"/>
              <a:t>‹#›</a:t>
            </a:fld>
            <a:endParaRPr lang="pt-P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8184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E4B1D7-50AE-4D44-901D-A893821E5D48}" type="datetime1">
              <a:rPr lang="pt-PT" smtClean="0"/>
              <a:t>11/03/2021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D3323AAD-7563-4C5E-9128-0F68DAEB8358}" type="slidenum">
              <a:rPr lang="pt-PT" smtClean="0"/>
              <a:t>‹#›</a:t>
            </a:fld>
            <a:endParaRPr lang="pt-PT"/>
          </a:p>
        </p:txBody>
      </p:sp>
    </p:spTree>
    <p:extLst>
      <p:ext uri="{BB962C8B-B14F-4D97-AF65-F5344CB8AC3E}">
        <p14:creationId xmlns:p14="http://schemas.microsoft.com/office/powerpoint/2010/main" val="741470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788D6A-650E-4A15-8DAD-62A227AD3AC6}" type="datetime1">
              <a:rPr lang="pt-PT" smtClean="0"/>
              <a:t>11/03/2021</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D3323AAD-7563-4C5E-9128-0F68DAEB8358}" type="slidenum">
              <a:rPr lang="pt-PT" smtClean="0"/>
              <a:t>‹#›</a:t>
            </a:fld>
            <a:endParaRPr lang="pt-PT"/>
          </a:p>
        </p:txBody>
      </p:sp>
    </p:spTree>
    <p:extLst>
      <p:ext uri="{BB962C8B-B14F-4D97-AF65-F5344CB8AC3E}">
        <p14:creationId xmlns:p14="http://schemas.microsoft.com/office/powerpoint/2010/main" val="3850065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1AE675-12C1-4526-A892-073F36E8D325}" type="datetime1">
              <a:rPr lang="pt-PT" smtClean="0"/>
              <a:t>11/03/2021</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D3323AAD-7563-4C5E-9128-0F68DAEB8358}" type="slidenum">
              <a:rPr lang="pt-PT" smtClean="0"/>
              <a:t>‹#›</a:t>
            </a:fld>
            <a:endParaRPr lang="pt-PT"/>
          </a:p>
        </p:txBody>
      </p:sp>
    </p:spTree>
    <p:extLst>
      <p:ext uri="{BB962C8B-B14F-4D97-AF65-F5344CB8AC3E}">
        <p14:creationId xmlns:p14="http://schemas.microsoft.com/office/powerpoint/2010/main" val="4140519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16A2581-7501-44E7-9A0E-C0F3F1FBF8A0}" type="datetime1">
              <a:rPr lang="pt-PT" smtClean="0"/>
              <a:t>11/03/2021</a:t>
            </a:fld>
            <a:endParaRPr lang="pt-PT"/>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pt-PT"/>
          </a:p>
        </p:txBody>
      </p:sp>
      <p:sp>
        <p:nvSpPr>
          <p:cNvPr id="9" name="Slide Number Placeholder 8"/>
          <p:cNvSpPr>
            <a:spLocks noGrp="1"/>
          </p:cNvSpPr>
          <p:nvPr>
            <p:ph type="sldNum" sz="quarter" idx="12"/>
          </p:nvPr>
        </p:nvSpPr>
        <p:spPr/>
        <p:txBody>
          <a:bodyPr/>
          <a:lstStyle/>
          <a:p>
            <a:fld id="{D3323AAD-7563-4C5E-9128-0F68DAEB8358}" type="slidenum">
              <a:rPr lang="pt-PT" smtClean="0"/>
              <a:t>‹#›</a:t>
            </a:fld>
            <a:endParaRPr lang="pt-PT"/>
          </a:p>
        </p:txBody>
      </p:sp>
    </p:spTree>
    <p:extLst>
      <p:ext uri="{BB962C8B-B14F-4D97-AF65-F5344CB8AC3E}">
        <p14:creationId xmlns:p14="http://schemas.microsoft.com/office/powerpoint/2010/main" val="2768331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9673ABF-582A-4A15-B6C6-614C5312998B}" type="datetime1">
              <a:rPr lang="pt-PT" smtClean="0"/>
              <a:t>11/03/2021</a:t>
            </a:fld>
            <a:endParaRPr lang="pt-PT"/>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pt-PT"/>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3323AAD-7563-4C5E-9128-0F68DAEB8358}" type="slidenum">
              <a:rPr lang="pt-PT" smtClean="0"/>
              <a:t>‹#›</a:t>
            </a:fld>
            <a:endParaRPr lang="pt-PT"/>
          </a:p>
        </p:txBody>
      </p:sp>
    </p:spTree>
    <p:extLst>
      <p:ext uri="{BB962C8B-B14F-4D97-AF65-F5344CB8AC3E}">
        <p14:creationId xmlns:p14="http://schemas.microsoft.com/office/powerpoint/2010/main" val="4254962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ED1358-2ED4-4CAA-AC9E-E63F1C9F5E2B}" type="datetime1">
              <a:rPr lang="pt-PT" smtClean="0"/>
              <a:t>11/03/2021</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D3323AAD-7563-4C5E-9128-0F68DAEB8358}" type="slidenum">
              <a:rPr lang="pt-PT" smtClean="0"/>
              <a:t>‹#›</a:t>
            </a:fld>
            <a:endParaRPr lang="pt-PT"/>
          </a:p>
        </p:txBody>
      </p:sp>
    </p:spTree>
    <p:extLst>
      <p:ext uri="{BB962C8B-B14F-4D97-AF65-F5344CB8AC3E}">
        <p14:creationId xmlns:p14="http://schemas.microsoft.com/office/powerpoint/2010/main" val="1480218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DAFCE14-7E71-432A-9D6B-5F80E070A810}" type="datetime1">
              <a:rPr lang="pt-PT" smtClean="0"/>
              <a:t>11/03/2021</a:t>
            </a:fld>
            <a:endParaRPr lang="pt-PT"/>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pt-PT"/>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3323AAD-7563-4C5E-9128-0F68DAEB8358}" type="slidenum">
              <a:rPr lang="pt-PT" smtClean="0"/>
              <a:t>‹#›</a:t>
            </a:fld>
            <a:endParaRPr lang="pt-PT"/>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10831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30710-8C2A-41DC-A5A3-912C10382660}"/>
              </a:ext>
            </a:extLst>
          </p:cNvPr>
          <p:cNvSpPr>
            <a:spLocks noGrp="1"/>
          </p:cNvSpPr>
          <p:nvPr>
            <p:ph type="ctrTitle"/>
          </p:nvPr>
        </p:nvSpPr>
        <p:spPr>
          <a:xfrm>
            <a:off x="1154083" y="545499"/>
            <a:ext cx="10058400" cy="3566160"/>
          </a:xfrm>
        </p:spPr>
        <p:txBody>
          <a:bodyPr>
            <a:noAutofit/>
          </a:bodyPr>
          <a:lstStyle/>
          <a:p>
            <a:r>
              <a:rPr lang="pt-PT" sz="6600" dirty="0"/>
              <a:t>Competição: Quem é mais provável de fazer uma doação ao PVA?</a:t>
            </a:r>
          </a:p>
        </p:txBody>
      </p:sp>
      <p:sp>
        <p:nvSpPr>
          <p:cNvPr id="3" name="Subtitle 2">
            <a:extLst>
              <a:ext uri="{FF2B5EF4-FFF2-40B4-BE49-F238E27FC236}">
                <a16:creationId xmlns:a16="http://schemas.microsoft.com/office/drawing/2014/main" id="{B8754A1F-DE9F-4DF6-BF98-F7FA4C925C02}"/>
              </a:ext>
            </a:extLst>
          </p:cNvPr>
          <p:cNvSpPr>
            <a:spLocks noGrp="1"/>
          </p:cNvSpPr>
          <p:nvPr>
            <p:ph type="subTitle" idx="1"/>
          </p:nvPr>
        </p:nvSpPr>
        <p:spPr>
          <a:xfrm>
            <a:off x="1097280" y="4443286"/>
            <a:ext cx="9144000" cy="1655762"/>
          </a:xfrm>
        </p:spPr>
        <p:txBody>
          <a:bodyPr>
            <a:normAutofit fontScale="62500" lnSpcReduction="20000"/>
          </a:bodyPr>
          <a:lstStyle/>
          <a:p>
            <a:r>
              <a:rPr lang="pt-PT" dirty="0" err="1"/>
              <a:t>Mest</a:t>
            </a:r>
            <a:r>
              <a:rPr lang="pt-PT" dirty="0"/>
              <a:t> 2020/2021- Grupo 1- Turma 1 (T1_1)</a:t>
            </a:r>
          </a:p>
          <a:p>
            <a:r>
              <a:rPr lang="pt-PT" dirty="0"/>
              <a:t>NOMES:  Gonçalo Domingues</a:t>
            </a:r>
          </a:p>
          <a:p>
            <a:r>
              <a:rPr lang="pt-PT" dirty="0"/>
              <a:t>	MARCOS AIRES</a:t>
            </a:r>
          </a:p>
          <a:p>
            <a:r>
              <a:rPr lang="pt-PT" dirty="0"/>
              <a:t>	PEDRO MACEDO</a:t>
            </a:r>
          </a:p>
          <a:p>
            <a:r>
              <a:rPr lang="pt-PT" dirty="0"/>
              <a:t>	Tiago Barbosa</a:t>
            </a:r>
          </a:p>
          <a:p>
            <a:endParaRPr lang="pt-PT" dirty="0"/>
          </a:p>
        </p:txBody>
      </p:sp>
      <p:pic>
        <p:nvPicPr>
          <p:cNvPr id="4" name="Picture 3">
            <a:extLst>
              <a:ext uri="{FF2B5EF4-FFF2-40B4-BE49-F238E27FC236}">
                <a16:creationId xmlns:a16="http://schemas.microsoft.com/office/drawing/2014/main" id="{38F4F4BA-1A7E-4638-96D4-953C70166F05}"/>
              </a:ext>
            </a:extLst>
          </p:cNvPr>
          <p:cNvPicPr>
            <a:picLocks noChangeAspect="1"/>
          </p:cNvPicPr>
          <p:nvPr/>
        </p:nvPicPr>
        <p:blipFill>
          <a:blip r:embed="rId2"/>
          <a:stretch>
            <a:fillRect/>
          </a:stretch>
        </p:blipFill>
        <p:spPr>
          <a:xfrm>
            <a:off x="9839325" y="358902"/>
            <a:ext cx="2352675" cy="800100"/>
          </a:xfrm>
          <a:prstGeom prst="rect">
            <a:avLst/>
          </a:prstGeom>
        </p:spPr>
      </p:pic>
      <p:sp>
        <p:nvSpPr>
          <p:cNvPr id="6" name="Slide Number Placeholder 5">
            <a:extLst>
              <a:ext uri="{FF2B5EF4-FFF2-40B4-BE49-F238E27FC236}">
                <a16:creationId xmlns:a16="http://schemas.microsoft.com/office/drawing/2014/main" id="{A709CDC3-4F30-45F8-9CDB-DEC84BDEDE68}"/>
              </a:ext>
            </a:extLst>
          </p:cNvPr>
          <p:cNvSpPr>
            <a:spLocks noGrp="1"/>
          </p:cNvSpPr>
          <p:nvPr>
            <p:ph type="sldNum" sz="quarter" idx="12"/>
          </p:nvPr>
        </p:nvSpPr>
        <p:spPr/>
        <p:txBody>
          <a:bodyPr/>
          <a:lstStyle/>
          <a:p>
            <a:fld id="{D3323AAD-7563-4C5E-9128-0F68DAEB8358}" type="slidenum">
              <a:rPr lang="pt-PT" smtClean="0"/>
              <a:t>1</a:t>
            </a:fld>
            <a:endParaRPr lang="pt-PT"/>
          </a:p>
        </p:txBody>
      </p:sp>
    </p:spTree>
    <p:extLst>
      <p:ext uri="{BB962C8B-B14F-4D97-AF65-F5344CB8AC3E}">
        <p14:creationId xmlns:p14="http://schemas.microsoft.com/office/powerpoint/2010/main" val="3514429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E7ED0-CCF5-4002-9FBB-66EB4F194851}"/>
              </a:ext>
            </a:extLst>
          </p:cNvPr>
          <p:cNvSpPr>
            <a:spLocks noGrp="1"/>
          </p:cNvSpPr>
          <p:nvPr>
            <p:ph type="title"/>
          </p:nvPr>
        </p:nvSpPr>
        <p:spPr/>
        <p:txBody>
          <a:bodyPr/>
          <a:lstStyle/>
          <a:p>
            <a:r>
              <a:rPr lang="pt-PT" dirty="0"/>
              <a:t>Discussão dos resultados</a:t>
            </a:r>
          </a:p>
        </p:txBody>
      </p:sp>
      <p:sp>
        <p:nvSpPr>
          <p:cNvPr id="3" name="Content Placeholder 2">
            <a:extLst>
              <a:ext uri="{FF2B5EF4-FFF2-40B4-BE49-F238E27FC236}">
                <a16:creationId xmlns:a16="http://schemas.microsoft.com/office/drawing/2014/main" id="{75A6F746-138C-4ED8-A3F9-BACA6D5D0DB3}"/>
              </a:ext>
            </a:extLst>
          </p:cNvPr>
          <p:cNvSpPr>
            <a:spLocks noGrp="1"/>
          </p:cNvSpPr>
          <p:nvPr>
            <p:ph idx="1"/>
          </p:nvPr>
        </p:nvSpPr>
        <p:spPr/>
        <p:txBody>
          <a:bodyPr/>
          <a:lstStyle/>
          <a:p>
            <a:r>
              <a:rPr lang="pt-PT" dirty="0"/>
              <a:t>É natural que o modelo preditivo tenha apresentado falhas uma vez que nos baseamos mais no  nosso conhecimento e cultura geral do que propriamente em conceitos técnicos. Isto deve-se ao facto do nosso conhecimento nesta área ser escasso não só por termos tido pouco contacto com  matéria em questão, mas também por não termos tido aulas suficientes de exposição dos temas necessários à realização de um modelo mais fidedigno.</a:t>
            </a:r>
          </a:p>
        </p:txBody>
      </p:sp>
      <p:pic>
        <p:nvPicPr>
          <p:cNvPr id="4" name="Picture 3">
            <a:extLst>
              <a:ext uri="{FF2B5EF4-FFF2-40B4-BE49-F238E27FC236}">
                <a16:creationId xmlns:a16="http://schemas.microsoft.com/office/drawing/2014/main" id="{4EF61DB4-ACA6-4711-89BF-E1C1646F90C7}"/>
              </a:ext>
            </a:extLst>
          </p:cNvPr>
          <p:cNvPicPr>
            <a:picLocks noChangeAspect="1"/>
          </p:cNvPicPr>
          <p:nvPr/>
        </p:nvPicPr>
        <p:blipFill>
          <a:blip r:embed="rId2"/>
          <a:stretch>
            <a:fillRect/>
          </a:stretch>
        </p:blipFill>
        <p:spPr>
          <a:xfrm>
            <a:off x="4572000" y="3628763"/>
            <a:ext cx="3048000" cy="1714500"/>
          </a:xfrm>
          <a:prstGeom prst="rect">
            <a:avLst/>
          </a:prstGeom>
        </p:spPr>
      </p:pic>
      <p:pic>
        <p:nvPicPr>
          <p:cNvPr id="5" name="Picture 4">
            <a:extLst>
              <a:ext uri="{FF2B5EF4-FFF2-40B4-BE49-F238E27FC236}">
                <a16:creationId xmlns:a16="http://schemas.microsoft.com/office/drawing/2014/main" id="{F06CC1C0-BCC9-46AC-8F61-72CF4A07C429}"/>
              </a:ext>
            </a:extLst>
          </p:cNvPr>
          <p:cNvPicPr>
            <a:picLocks noChangeAspect="1"/>
          </p:cNvPicPr>
          <p:nvPr/>
        </p:nvPicPr>
        <p:blipFill>
          <a:blip r:embed="rId3"/>
          <a:stretch>
            <a:fillRect/>
          </a:stretch>
        </p:blipFill>
        <p:spPr>
          <a:xfrm>
            <a:off x="9839325" y="358902"/>
            <a:ext cx="2352675" cy="800100"/>
          </a:xfrm>
          <a:prstGeom prst="rect">
            <a:avLst/>
          </a:prstGeom>
        </p:spPr>
      </p:pic>
      <p:sp>
        <p:nvSpPr>
          <p:cNvPr id="7" name="Slide Number Placeholder 6">
            <a:extLst>
              <a:ext uri="{FF2B5EF4-FFF2-40B4-BE49-F238E27FC236}">
                <a16:creationId xmlns:a16="http://schemas.microsoft.com/office/drawing/2014/main" id="{56729FAD-4009-4522-8BEE-611B54385195}"/>
              </a:ext>
            </a:extLst>
          </p:cNvPr>
          <p:cNvSpPr>
            <a:spLocks noGrp="1"/>
          </p:cNvSpPr>
          <p:nvPr>
            <p:ph type="sldNum" sz="quarter" idx="12"/>
          </p:nvPr>
        </p:nvSpPr>
        <p:spPr/>
        <p:txBody>
          <a:bodyPr/>
          <a:lstStyle/>
          <a:p>
            <a:fld id="{D3323AAD-7563-4C5E-9128-0F68DAEB8358}" type="slidenum">
              <a:rPr lang="pt-PT" smtClean="0"/>
              <a:t>10</a:t>
            </a:fld>
            <a:endParaRPr lang="pt-PT"/>
          </a:p>
        </p:txBody>
      </p:sp>
    </p:spTree>
    <p:extLst>
      <p:ext uri="{BB962C8B-B14F-4D97-AF65-F5344CB8AC3E}">
        <p14:creationId xmlns:p14="http://schemas.microsoft.com/office/powerpoint/2010/main" val="546141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0516C-B469-4456-8D24-A28D8F59B9A7}"/>
              </a:ext>
            </a:extLst>
          </p:cNvPr>
          <p:cNvSpPr>
            <a:spLocks noGrp="1"/>
          </p:cNvSpPr>
          <p:nvPr>
            <p:ph type="title"/>
          </p:nvPr>
        </p:nvSpPr>
        <p:spPr/>
        <p:txBody>
          <a:bodyPr/>
          <a:lstStyle/>
          <a:p>
            <a:r>
              <a:rPr lang="pt-PT" dirty="0"/>
              <a:t>Conclusões</a:t>
            </a:r>
          </a:p>
        </p:txBody>
      </p:sp>
      <p:sp>
        <p:nvSpPr>
          <p:cNvPr id="3" name="Content Placeholder 2">
            <a:extLst>
              <a:ext uri="{FF2B5EF4-FFF2-40B4-BE49-F238E27FC236}">
                <a16:creationId xmlns:a16="http://schemas.microsoft.com/office/drawing/2014/main" id="{16A3DC07-AEBA-4E70-9E09-14762F1FD23A}"/>
              </a:ext>
            </a:extLst>
          </p:cNvPr>
          <p:cNvSpPr>
            <a:spLocks noGrp="1"/>
          </p:cNvSpPr>
          <p:nvPr>
            <p:ph idx="1"/>
          </p:nvPr>
        </p:nvSpPr>
        <p:spPr/>
        <p:txBody>
          <a:bodyPr/>
          <a:lstStyle/>
          <a:p>
            <a:r>
              <a:rPr lang="pt-PT" dirty="0"/>
              <a:t>Este trabalho permitiu-nos trabalhar com e adquirir um conhecimento geral sobre vários conceitos de MEST. Deu-nos também a capacidade de compreender como funciona o algoritmo </a:t>
            </a:r>
            <a:r>
              <a:rPr lang="pt-PT" dirty="0" err="1"/>
              <a:t>naive</a:t>
            </a:r>
            <a:r>
              <a:rPr lang="pt-PT" dirty="0"/>
              <a:t> </a:t>
            </a:r>
            <a:r>
              <a:rPr lang="pt-PT" dirty="0" err="1"/>
              <a:t>bayes</a:t>
            </a:r>
            <a:r>
              <a:rPr lang="pt-PT" dirty="0"/>
              <a:t> e como fazer modelos preditivos com o software </a:t>
            </a:r>
            <a:r>
              <a:rPr lang="pt-PT" dirty="0" err="1"/>
              <a:t>rapid</a:t>
            </a:r>
            <a:r>
              <a:rPr lang="pt-PT" dirty="0"/>
              <a:t> </a:t>
            </a:r>
            <a:r>
              <a:rPr lang="pt-PT" dirty="0" err="1"/>
              <a:t>miner</a:t>
            </a:r>
            <a:r>
              <a:rPr lang="pt-PT" dirty="0"/>
              <a:t>. </a:t>
            </a:r>
          </a:p>
          <a:p>
            <a:r>
              <a:rPr lang="pt-PT" dirty="0"/>
              <a:t>De uma maneira mais geral, ficamos mais familiarizados com manipulação e triagem de dados e sua respetiva preparação, bem como com manipulação de operadores e algoritmos no </a:t>
            </a:r>
            <a:r>
              <a:rPr lang="pt-PT" dirty="0" err="1"/>
              <a:t>rapid</a:t>
            </a:r>
            <a:r>
              <a:rPr lang="pt-PT" dirty="0"/>
              <a:t> </a:t>
            </a:r>
            <a:r>
              <a:rPr lang="pt-PT" dirty="0" err="1"/>
              <a:t>miner</a:t>
            </a:r>
            <a:r>
              <a:rPr lang="pt-PT" dirty="0"/>
              <a:t>. </a:t>
            </a:r>
          </a:p>
          <a:p>
            <a:r>
              <a:rPr lang="pt-PT" dirty="0"/>
              <a:t>Concluímos igualmente que modelos de previsão, no geral, são orientados de acordo com os resultados de estudos semelhantes a este que fizemos.</a:t>
            </a:r>
          </a:p>
        </p:txBody>
      </p:sp>
      <p:pic>
        <p:nvPicPr>
          <p:cNvPr id="5" name="Picture 4">
            <a:extLst>
              <a:ext uri="{FF2B5EF4-FFF2-40B4-BE49-F238E27FC236}">
                <a16:creationId xmlns:a16="http://schemas.microsoft.com/office/drawing/2014/main" id="{6BEF50C1-31E6-4CFC-AD67-88606F9C6691}"/>
              </a:ext>
            </a:extLst>
          </p:cNvPr>
          <p:cNvPicPr>
            <a:picLocks noChangeAspect="1"/>
          </p:cNvPicPr>
          <p:nvPr/>
        </p:nvPicPr>
        <p:blipFill>
          <a:blip r:embed="rId2"/>
          <a:stretch>
            <a:fillRect/>
          </a:stretch>
        </p:blipFill>
        <p:spPr>
          <a:xfrm>
            <a:off x="9839325" y="358902"/>
            <a:ext cx="2352675" cy="800100"/>
          </a:xfrm>
          <a:prstGeom prst="rect">
            <a:avLst/>
          </a:prstGeom>
        </p:spPr>
      </p:pic>
      <p:sp>
        <p:nvSpPr>
          <p:cNvPr id="7" name="Slide Number Placeholder 6">
            <a:extLst>
              <a:ext uri="{FF2B5EF4-FFF2-40B4-BE49-F238E27FC236}">
                <a16:creationId xmlns:a16="http://schemas.microsoft.com/office/drawing/2014/main" id="{F8DE712F-5FB5-4357-98EF-55BB6496698E}"/>
              </a:ext>
            </a:extLst>
          </p:cNvPr>
          <p:cNvSpPr>
            <a:spLocks noGrp="1"/>
          </p:cNvSpPr>
          <p:nvPr>
            <p:ph type="sldNum" sz="quarter" idx="12"/>
          </p:nvPr>
        </p:nvSpPr>
        <p:spPr/>
        <p:txBody>
          <a:bodyPr/>
          <a:lstStyle/>
          <a:p>
            <a:fld id="{D3323AAD-7563-4C5E-9128-0F68DAEB8358}" type="slidenum">
              <a:rPr lang="pt-PT" smtClean="0"/>
              <a:t>11</a:t>
            </a:fld>
            <a:endParaRPr lang="pt-PT" dirty="0"/>
          </a:p>
        </p:txBody>
      </p:sp>
    </p:spTree>
    <p:extLst>
      <p:ext uri="{BB962C8B-B14F-4D97-AF65-F5344CB8AC3E}">
        <p14:creationId xmlns:p14="http://schemas.microsoft.com/office/powerpoint/2010/main" val="346683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7ECF-A305-42A5-A9FF-BC5BBE5F0806}"/>
              </a:ext>
            </a:extLst>
          </p:cNvPr>
          <p:cNvSpPr>
            <a:spLocks noGrp="1"/>
          </p:cNvSpPr>
          <p:nvPr>
            <p:ph type="title"/>
          </p:nvPr>
        </p:nvSpPr>
        <p:spPr/>
        <p:txBody>
          <a:bodyPr/>
          <a:lstStyle/>
          <a:p>
            <a:r>
              <a:rPr lang="pt-PT" b="1" dirty="0"/>
              <a:t>Problema</a:t>
            </a:r>
          </a:p>
        </p:txBody>
      </p:sp>
      <p:sp>
        <p:nvSpPr>
          <p:cNvPr id="3" name="Content Placeholder 2">
            <a:extLst>
              <a:ext uri="{FF2B5EF4-FFF2-40B4-BE49-F238E27FC236}">
                <a16:creationId xmlns:a16="http://schemas.microsoft.com/office/drawing/2014/main" id="{98C1D4A6-6148-4A0C-BE26-D466565894AE}"/>
              </a:ext>
            </a:extLst>
          </p:cNvPr>
          <p:cNvSpPr>
            <a:spLocks noGrp="1"/>
          </p:cNvSpPr>
          <p:nvPr>
            <p:ph idx="1"/>
          </p:nvPr>
        </p:nvSpPr>
        <p:spPr/>
        <p:txBody>
          <a:bodyPr/>
          <a:lstStyle/>
          <a:p>
            <a:pPr marL="0" indent="0">
              <a:buNone/>
            </a:pPr>
            <a:r>
              <a:rPr lang="pt-PT" dirty="0"/>
              <a:t>O principal objetivo desta competição consiste em desenvolver um modelo que pretende fazer uma previsão sobre a probabilidade de um grupo de pessoas presente numa base de dados de Junho de 1997 doar à PVA (</a:t>
            </a:r>
            <a:r>
              <a:rPr lang="pt-PT" dirty="0" err="1"/>
              <a:t>Paralyzed</a:t>
            </a:r>
            <a:r>
              <a:rPr lang="pt-PT" dirty="0"/>
              <a:t> </a:t>
            </a:r>
            <a:r>
              <a:rPr lang="pt-PT" dirty="0" err="1"/>
              <a:t>Veterans</a:t>
            </a:r>
            <a:r>
              <a:rPr lang="pt-PT" dirty="0"/>
              <a:t> </a:t>
            </a:r>
            <a:r>
              <a:rPr lang="pt-PT" dirty="0" err="1"/>
              <a:t>of</a:t>
            </a:r>
            <a:r>
              <a:rPr lang="pt-PT" dirty="0"/>
              <a:t> </a:t>
            </a:r>
            <a:r>
              <a:rPr lang="pt-PT" dirty="0" err="1"/>
              <a:t>America</a:t>
            </a:r>
            <a:r>
              <a:rPr lang="pt-PT" dirty="0"/>
              <a:t>). Foi-nos fornecida a base de dados em questão e, como tal, tivemos também acesso a algumas variáveis que se revelam de extrema relevância para a compreensão do problema (como, por exemplo, o seu estado financeiro). Tal nos permitiu desenvolver o modelo acima mencionado e que vamos descrever nesta apresentação. </a:t>
            </a:r>
          </a:p>
          <a:p>
            <a:pPr marL="0" indent="0">
              <a:buNone/>
            </a:pPr>
            <a:r>
              <a:rPr lang="pt-PT" dirty="0"/>
              <a:t>Em termos de conhecimentos adquiridos na unidade curricular, este trabalho permitiu uma introdução a conceitos como “</a:t>
            </a:r>
            <a:r>
              <a:rPr lang="pt-PT" dirty="0" err="1"/>
              <a:t>machine</a:t>
            </a:r>
            <a:r>
              <a:rPr lang="pt-PT" dirty="0"/>
              <a:t> </a:t>
            </a:r>
            <a:r>
              <a:rPr lang="pt-PT" dirty="0" err="1"/>
              <a:t>learning</a:t>
            </a:r>
            <a:r>
              <a:rPr lang="pt-PT" dirty="0"/>
              <a:t>”, “data </a:t>
            </a:r>
            <a:r>
              <a:rPr lang="pt-PT" dirty="0" err="1"/>
              <a:t>mining</a:t>
            </a:r>
            <a:r>
              <a:rPr lang="pt-PT" dirty="0"/>
              <a:t>”, etc.</a:t>
            </a:r>
          </a:p>
        </p:txBody>
      </p:sp>
      <p:pic>
        <p:nvPicPr>
          <p:cNvPr id="4" name="Picture 3">
            <a:extLst>
              <a:ext uri="{FF2B5EF4-FFF2-40B4-BE49-F238E27FC236}">
                <a16:creationId xmlns:a16="http://schemas.microsoft.com/office/drawing/2014/main" id="{DD129C8A-1FA6-4C82-9526-7A0FC0CD3814}"/>
              </a:ext>
            </a:extLst>
          </p:cNvPr>
          <p:cNvPicPr>
            <a:picLocks noChangeAspect="1"/>
          </p:cNvPicPr>
          <p:nvPr/>
        </p:nvPicPr>
        <p:blipFill>
          <a:blip r:embed="rId2"/>
          <a:stretch>
            <a:fillRect/>
          </a:stretch>
        </p:blipFill>
        <p:spPr>
          <a:xfrm>
            <a:off x="9839325" y="286603"/>
            <a:ext cx="2352675" cy="800100"/>
          </a:xfrm>
          <a:prstGeom prst="rect">
            <a:avLst/>
          </a:prstGeom>
        </p:spPr>
      </p:pic>
      <p:sp>
        <p:nvSpPr>
          <p:cNvPr id="6" name="Slide Number Placeholder 5">
            <a:extLst>
              <a:ext uri="{FF2B5EF4-FFF2-40B4-BE49-F238E27FC236}">
                <a16:creationId xmlns:a16="http://schemas.microsoft.com/office/drawing/2014/main" id="{2B449251-248E-4990-8894-7489A4BDA4BE}"/>
              </a:ext>
            </a:extLst>
          </p:cNvPr>
          <p:cNvSpPr>
            <a:spLocks noGrp="1"/>
          </p:cNvSpPr>
          <p:nvPr>
            <p:ph type="sldNum" sz="quarter" idx="12"/>
          </p:nvPr>
        </p:nvSpPr>
        <p:spPr/>
        <p:txBody>
          <a:bodyPr/>
          <a:lstStyle/>
          <a:p>
            <a:fld id="{D3323AAD-7563-4C5E-9128-0F68DAEB8358}" type="slidenum">
              <a:rPr lang="pt-PT" smtClean="0"/>
              <a:t>2</a:t>
            </a:fld>
            <a:endParaRPr lang="pt-PT"/>
          </a:p>
        </p:txBody>
      </p:sp>
    </p:spTree>
    <p:extLst>
      <p:ext uri="{BB962C8B-B14F-4D97-AF65-F5344CB8AC3E}">
        <p14:creationId xmlns:p14="http://schemas.microsoft.com/office/powerpoint/2010/main" val="2568821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8BDB-62CC-445F-AD71-7D9C66AF1824}"/>
              </a:ext>
            </a:extLst>
          </p:cNvPr>
          <p:cNvSpPr>
            <a:spLocks noGrp="1"/>
          </p:cNvSpPr>
          <p:nvPr>
            <p:ph type="title"/>
          </p:nvPr>
        </p:nvSpPr>
        <p:spPr/>
        <p:txBody>
          <a:bodyPr/>
          <a:lstStyle/>
          <a:p>
            <a:r>
              <a:rPr lang="pt-PT" dirty="0"/>
              <a:t>Dados </a:t>
            </a:r>
          </a:p>
        </p:txBody>
      </p:sp>
      <p:sp>
        <p:nvSpPr>
          <p:cNvPr id="3" name="Content Placeholder 2">
            <a:extLst>
              <a:ext uri="{FF2B5EF4-FFF2-40B4-BE49-F238E27FC236}">
                <a16:creationId xmlns:a16="http://schemas.microsoft.com/office/drawing/2014/main" id="{27DDA649-D3FC-4B3E-BDFB-B2CF20BD510B}"/>
              </a:ext>
            </a:extLst>
          </p:cNvPr>
          <p:cNvSpPr>
            <a:spLocks noGrp="1"/>
          </p:cNvSpPr>
          <p:nvPr>
            <p:ph idx="1"/>
          </p:nvPr>
        </p:nvSpPr>
        <p:spPr>
          <a:xfrm>
            <a:off x="1097280" y="1737360"/>
            <a:ext cx="10058400" cy="4289059"/>
          </a:xfrm>
        </p:spPr>
        <p:txBody>
          <a:bodyPr/>
          <a:lstStyle/>
          <a:p>
            <a:r>
              <a:rPr lang="pt-PT" dirty="0"/>
              <a:t>Foram-nos fornecidos dois documentos “dev.csv” e “comp.csv”, em que o primeiro consiste na base de dados completa, incluindo a variável dependente, “</a:t>
            </a:r>
            <a:r>
              <a:rPr lang="pt-PT" dirty="0" err="1"/>
              <a:t>Target_B</a:t>
            </a:r>
            <a:r>
              <a:rPr lang="pt-PT" dirty="0"/>
              <a:t>”, sobre a qual queremos fazer previsões no documento “comp.csv”. </a:t>
            </a:r>
          </a:p>
          <a:p>
            <a:r>
              <a:rPr lang="pt-PT" dirty="0"/>
              <a:t>A variável em questão assume o valor 0 se a probabilidade de a pessoa fazer alguma doação for menor do que a probabilidade de fazer, e 1 no caso inverso.</a:t>
            </a:r>
          </a:p>
          <a:p>
            <a:r>
              <a:rPr lang="pt-PT" dirty="0"/>
              <a:t>Todas as restantes variáveis (como por exemplo a idade de cada pessoa) são variáveis independentes e são estas que nos vão permitir fazer a previsão. É importante ressalvar que todas as pessoas presentes neste “estudo” já fizeram pelo menos uma doação anteriormente.</a:t>
            </a:r>
          </a:p>
          <a:p>
            <a:endParaRPr lang="pt-PT" dirty="0"/>
          </a:p>
          <a:p>
            <a:endParaRPr lang="pt-PT" dirty="0"/>
          </a:p>
        </p:txBody>
      </p:sp>
      <p:pic>
        <p:nvPicPr>
          <p:cNvPr id="4" name="Picture 3">
            <a:extLst>
              <a:ext uri="{FF2B5EF4-FFF2-40B4-BE49-F238E27FC236}">
                <a16:creationId xmlns:a16="http://schemas.microsoft.com/office/drawing/2014/main" id="{58B6D346-DC3E-4A7F-9382-84B1A80E8E49}"/>
              </a:ext>
            </a:extLst>
          </p:cNvPr>
          <p:cNvPicPr>
            <a:picLocks noChangeAspect="1"/>
          </p:cNvPicPr>
          <p:nvPr/>
        </p:nvPicPr>
        <p:blipFill>
          <a:blip r:embed="rId2"/>
          <a:stretch>
            <a:fillRect/>
          </a:stretch>
        </p:blipFill>
        <p:spPr>
          <a:xfrm>
            <a:off x="1066800" y="4560854"/>
            <a:ext cx="10088880" cy="1119574"/>
          </a:xfrm>
          <a:prstGeom prst="rect">
            <a:avLst/>
          </a:prstGeom>
        </p:spPr>
      </p:pic>
      <p:sp>
        <p:nvSpPr>
          <p:cNvPr id="8" name="TextBox 7">
            <a:extLst>
              <a:ext uri="{FF2B5EF4-FFF2-40B4-BE49-F238E27FC236}">
                <a16:creationId xmlns:a16="http://schemas.microsoft.com/office/drawing/2014/main" id="{BE593E0C-5507-499A-BED6-DA89CE125E6C}"/>
              </a:ext>
            </a:extLst>
          </p:cNvPr>
          <p:cNvSpPr txBox="1"/>
          <p:nvPr/>
        </p:nvSpPr>
        <p:spPr>
          <a:xfrm>
            <a:off x="3582903" y="5841753"/>
            <a:ext cx="10088880" cy="369332"/>
          </a:xfrm>
          <a:prstGeom prst="rect">
            <a:avLst/>
          </a:prstGeom>
          <a:noFill/>
        </p:spPr>
        <p:txBody>
          <a:bodyPr wrap="square" rtlCol="0">
            <a:spAutoFit/>
          </a:bodyPr>
          <a:lstStyle/>
          <a:p>
            <a:r>
              <a:rPr lang="pt-PT" dirty="0"/>
              <a:t>Fig.1- Pequena amostra dos dados que nos foi fornecida </a:t>
            </a:r>
          </a:p>
        </p:txBody>
      </p:sp>
      <p:pic>
        <p:nvPicPr>
          <p:cNvPr id="9" name="Picture 8">
            <a:extLst>
              <a:ext uri="{FF2B5EF4-FFF2-40B4-BE49-F238E27FC236}">
                <a16:creationId xmlns:a16="http://schemas.microsoft.com/office/drawing/2014/main" id="{58C74B37-290B-4B8B-8B26-84DAB4F98504}"/>
              </a:ext>
            </a:extLst>
          </p:cNvPr>
          <p:cNvPicPr>
            <a:picLocks noChangeAspect="1"/>
          </p:cNvPicPr>
          <p:nvPr/>
        </p:nvPicPr>
        <p:blipFill>
          <a:blip r:embed="rId3"/>
          <a:stretch>
            <a:fillRect/>
          </a:stretch>
        </p:blipFill>
        <p:spPr>
          <a:xfrm>
            <a:off x="9839325" y="358902"/>
            <a:ext cx="2352675" cy="800100"/>
          </a:xfrm>
          <a:prstGeom prst="rect">
            <a:avLst/>
          </a:prstGeom>
        </p:spPr>
      </p:pic>
      <p:sp>
        <p:nvSpPr>
          <p:cNvPr id="10" name="Slide Number Placeholder 9">
            <a:extLst>
              <a:ext uri="{FF2B5EF4-FFF2-40B4-BE49-F238E27FC236}">
                <a16:creationId xmlns:a16="http://schemas.microsoft.com/office/drawing/2014/main" id="{CD0B5075-EC54-43CB-A8CE-512F85FF0C17}"/>
              </a:ext>
            </a:extLst>
          </p:cNvPr>
          <p:cNvSpPr>
            <a:spLocks noGrp="1"/>
          </p:cNvSpPr>
          <p:nvPr>
            <p:ph type="sldNum" sz="quarter" idx="12"/>
          </p:nvPr>
        </p:nvSpPr>
        <p:spPr/>
        <p:txBody>
          <a:bodyPr/>
          <a:lstStyle/>
          <a:p>
            <a:fld id="{D3323AAD-7563-4C5E-9128-0F68DAEB8358}" type="slidenum">
              <a:rPr lang="pt-PT" smtClean="0"/>
              <a:t>3</a:t>
            </a:fld>
            <a:endParaRPr lang="pt-PT"/>
          </a:p>
        </p:txBody>
      </p:sp>
    </p:spTree>
    <p:extLst>
      <p:ext uri="{BB962C8B-B14F-4D97-AF65-F5344CB8AC3E}">
        <p14:creationId xmlns:p14="http://schemas.microsoft.com/office/powerpoint/2010/main" val="668493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A0BDC-7A95-4146-A76F-62D12E37B159}"/>
              </a:ext>
            </a:extLst>
          </p:cNvPr>
          <p:cNvSpPr>
            <a:spLocks noGrp="1"/>
          </p:cNvSpPr>
          <p:nvPr>
            <p:ph type="title"/>
          </p:nvPr>
        </p:nvSpPr>
        <p:spPr/>
        <p:txBody>
          <a:bodyPr/>
          <a:lstStyle/>
          <a:p>
            <a:r>
              <a:rPr lang="pt-PT" dirty="0"/>
              <a:t>Preparação dos dados</a:t>
            </a:r>
          </a:p>
        </p:txBody>
      </p:sp>
      <p:sp>
        <p:nvSpPr>
          <p:cNvPr id="3" name="Content Placeholder 2">
            <a:extLst>
              <a:ext uri="{FF2B5EF4-FFF2-40B4-BE49-F238E27FC236}">
                <a16:creationId xmlns:a16="http://schemas.microsoft.com/office/drawing/2014/main" id="{2EC99D20-2906-4DB0-BC4A-1117F7EBF31C}"/>
              </a:ext>
            </a:extLst>
          </p:cNvPr>
          <p:cNvSpPr>
            <a:spLocks noGrp="1"/>
          </p:cNvSpPr>
          <p:nvPr>
            <p:ph idx="1"/>
          </p:nvPr>
        </p:nvSpPr>
        <p:spPr/>
        <p:txBody>
          <a:bodyPr/>
          <a:lstStyle/>
          <a:p>
            <a:r>
              <a:rPr lang="pt-PT" dirty="0"/>
              <a:t>De modo a proceder à preparação dos dados, em primeiro lugar, colocamos a variável </a:t>
            </a:r>
            <a:r>
              <a:rPr lang="pt-PT" dirty="0" err="1"/>
              <a:t>domain</a:t>
            </a:r>
            <a:r>
              <a:rPr lang="pt-PT" dirty="0"/>
              <a:t>, uma variável simbólica que pode ser dividida em bytes, em que o primeiro representa o local de origem desse doador, isto é, se vem de uma zona urbana, rural, suburbana, etc., e em que o segundo representa a situação </a:t>
            </a:r>
            <a:r>
              <a:rPr lang="pt-PT" dirty="0" err="1"/>
              <a:t>socio-económica</a:t>
            </a:r>
            <a:r>
              <a:rPr lang="pt-PT" dirty="0"/>
              <a:t> do seu local de origem, em colunas diferentes.</a:t>
            </a:r>
          </a:p>
        </p:txBody>
      </p:sp>
      <p:pic>
        <p:nvPicPr>
          <p:cNvPr id="4" name="Picture 3">
            <a:extLst>
              <a:ext uri="{FF2B5EF4-FFF2-40B4-BE49-F238E27FC236}">
                <a16:creationId xmlns:a16="http://schemas.microsoft.com/office/drawing/2014/main" id="{97316CAD-00CC-41C5-8E7E-B57671CBA885}"/>
              </a:ext>
            </a:extLst>
          </p:cNvPr>
          <p:cNvPicPr>
            <a:picLocks noChangeAspect="1"/>
          </p:cNvPicPr>
          <p:nvPr/>
        </p:nvPicPr>
        <p:blipFill>
          <a:blip r:embed="rId2"/>
          <a:stretch>
            <a:fillRect/>
          </a:stretch>
        </p:blipFill>
        <p:spPr>
          <a:xfrm>
            <a:off x="4937806" y="3429000"/>
            <a:ext cx="2316388" cy="1712113"/>
          </a:xfrm>
          <a:prstGeom prst="rect">
            <a:avLst/>
          </a:prstGeom>
        </p:spPr>
      </p:pic>
      <p:sp>
        <p:nvSpPr>
          <p:cNvPr id="5" name="TextBox 4">
            <a:extLst>
              <a:ext uri="{FF2B5EF4-FFF2-40B4-BE49-F238E27FC236}">
                <a16:creationId xmlns:a16="http://schemas.microsoft.com/office/drawing/2014/main" id="{36B049A2-1A9C-4EDB-946E-1325FAFB91DB}"/>
              </a:ext>
            </a:extLst>
          </p:cNvPr>
          <p:cNvSpPr txBox="1"/>
          <p:nvPr/>
        </p:nvSpPr>
        <p:spPr>
          <a:xfrm>
            <a:off x="2637905" y="5141113"/>
            <a:ext cx="7503622" cy="923330"/>
          </a:xfrm>
          <a:prstGeom prst="rect">
            <a:avLst/>
          </a:prstGeom>
          <a:noFill/>
        </p:spPr>
        <p:txBody>
          <a:bodyPr wrap="square" rtlCol="0">
            <a:spAutoFit/>
          </a:bodyPr>
          <a:lstStyle/>
          <a:p>
            <a:r>
              <a:rPr lang="pt-PT" dirty="0"/>
              <a:t>Fig.2: divisão em duas colunas diferentes dos dados da variável “</a:t>
            </a:r>
            <a:r>
              <a:rPr lang="pt-PT" dirty="0" err="1"/>
              <a:t>Domain</a:t>
            </a:r>
            <a:r>
              <a:rPr lang="pt-PT" dirty="0"/>
              <a:t>”. “</a:t>
            </a:r>
            <a:r>
              <a:rPr lang="pt-PT" dirty="0" err="1"/>
              <a:t>Domain</a:t>
            </a:r>
            <a:r>
              <a:rPr lang="pt-PT" dirty="0"/>
              <a:t> 1” representa o local e “Domain2” a situação </a:t>
            </a:r>
            <a:r>
              <a:rPr lang="pt-PT" dirty="0" err="1"/>
              <a:t>socio-económica</a:t>
            </a:r>
            <a:r>
              <a:rPr lang="pt-PT" dirty="0"/>
              <a:t> do mesmo</a:t>
            </a:r>
          </a:p>
        </p:txBody>
      </p:sp>
      <p:pic>
        <p:nvPicPr>
          <p:cNvPr id="6" name="Picture 5">
            <a:extLst>
              <a:ext uri="{FF2B5EF4-FFF2-40B4-BE49-F238E27FC236}">
                <a16:creationId xmlns:a16="http://schemas.microsoft.com/office/drawing/2014/main" id="{3DBC3BB6-3244-4903-8361-E3363D785C8B}"/>
              </a:ext>
            </a:extLst>
          </p:cNvPr>
          <p:cNvPicPr>
            <a:picLocks noChangeAspect="1"/>
          </p:cNvPicPr>
          <p:nvPr/>
        </p:nvPicPr>
        <p:blipFill>
          <a:blip r:embed="rId3"/>
          <a:stretch>
            <a:fillRect/>
          </a:stretch>
        </p:blipFill>
        <p:spPr>
          <a:xfrm>
            <a:off x="9839325" y="358902"/>
            <a:ext cx="2352675" cy="800100"/>
          </a:xfrm>
          <a:prstGeom prst="rect">
            <a:avLst/>
          </a:prstGeom>
        </p:spPr>
      </p:pic>
      <p:sp>
        <p:nvSpPr>
          <p:cNvPr id="8" name="Slide Number Placeholder 7">
            <a:extLst>
              <a:ext uri="{FF2B5EF4-FFF2-40B4-BE49-F238E27FC236}">
                <a16:creationId xmlns:a16="http://schemas.microsoft.com/office/drawing/2014/main" id="{4F7ECBA1-5090-4FDE-BDC7-E0C9603BFB1F}"/>
              </a:ext>
            </a:extLst>
          </p:cNvPr>
          <p:cNvSpPr>
            <a:spLocks noGrp="1"/>
          </p:cNvSpPr>
          <p:nvPr>
            <p:ph type="sldNum" sz="quarter" idx="12"/>
          </p:nvPr>
        </p:nvSpPr>
        <p:spPr/>
        <p:txBody>
          <a:bodyPr/>
          <a:lstStyle/>
          <a:p>
            <a:fld id="{D3323AAD-7563-4C5E-9128-0F68DAEB8358}" type="slidenum">
              <a:rPr lang="pt-PT" smtClean="0"/>
              <a:t>4</a:t>
            </a:fld>
            <a:endParaRPr lang="pt-PT"/>
          </a:p>
        </p:txBody>
      </p:sp>
    </p:spTree>
    <p:extLst>
      <p:ext uri="{BB962C8B-B14F-4D97-AF65-F5344CB8AC3E}">
        <p14:creationId xmlns:p14="http://schemas.microsoft.com/office/powerpoint/2010/main" val="1142481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014B3-294C-4FFD-BCCD-CF00256DD353}"/>
              </a:ext>
            </a:extLst>
          </p:cNvPr>
          <p:cNvSpPr>
            <a:spLocks noGrp="1"/>
          </p:cNvSpPr>
          <p:nvPr>
            <p:ph type="title"/>
          </p:nvPr>
        </p:nvSpPr>
        <p:spPr/>
        <p:txBody>
          <a:bodyPr/>
          <a:lstStyle/>
          <a:p>
            <a:r>
              <a:rPr lang="pt-PT" dirty="0"/>
              <a:t>Preparação dos dados</a:t>
            </a:r>
          </a:p>
        </p:txBody>
      </p:sp>
      <p:sp>
        <p:nvSpPr>
          <p:cNvPr id="3" name="Content Placeholder 2">
            <a:extLst>
              <a:ext uri="{FF2B5EF4-FFF2-40B4-BE49-F238E27FC236}">
                <a16:creationId xmlns:a16="http://schemas.microsoft.com/office/drawing/2014/main" id="{55366132-7B5C-4DDA-9987-48BFB5081E01}"/>
              </a:ext>
            </a:extLst>
          </p:cNvPr>
          <p:cNvSpPr>
            <a:spLocks noGrp="1"/>
          </p:cNvSpPr>
          <p:nvPr>
            <p:ph idx="1"/>
          </p:nvPr>
        </p:nvSpPr>
        <p:spPr/>
        <p:txBody>
          <a:bodyPr/>
          <a:lstStyle/>
          <a:p>
            <a:r>
              <a:rPr lang="pt-PT" dirty="0"/>
              <a:t>As datas da primeira doação, que estavam num formato não reconhecido pelo </a:t>
            </a:r>
            <a:r>
              <a:rPr lang="pt-PT" dirty="0" err="1"/>
              <a:t>rapid</a:t>
            </a:r>
            <a:r>
              <a:rPr lang="pt-PT" dirty="0"/>
              <a:t> </a:t>
            </a:r>
            <a:r>
              <a:rPr lang="pt-PT" dirty="0" err="1"/>
              <a:t>miner</a:t>
            </a:r>
            <a:r>
              <a:rPr lang="pt-PT" dirty="0"/>
              <a:t> (a       título de exemplo, 1987 estava no formato 87, correspondendo os dois dígitos ao ano. Esta transformação dos dados foi feita da seguinte forma: criou-se uma </a:t>
            </a:r>
            <a:r>
              <a:rPr lang="pt-PT" dirty="0" err="1"/>
              <a:t>string</a:t>
            </a:r>
            <a:r>
              <a:rPr lang="pt-PT" dirty="0"/>
              <a:t> onde se somava 1900 aos dois primeiros dígitos, transformando-se assim estes dígitos num ano válido. Como o mês de todas as doações foi em Janeiro, este não foi tido em conta nas previsões e por isso foi removido). </a:t>
            </a:r>
          </a:p>
          <a:p>
            <a:r>
              <a:rPr lang="pt-PT" dirty="0"/>
              <a:t>Outro processo de triagem dos dados necessário para o </a:t>
            </a:r>
            <a:r>
              <a:rPr lang="pt-PT" dirty="0" err="1"/>
              <a:t>naive</a:t>
            </a:r>
            <a:r>
              <a:rPr lang="pt-PT" dirty="0"/>
              <a:t> </a:t>
            </a:r>
            <a:r>
              <a:rPr lang="pt-PT" dirty="0" err="1"/>
              <a:t>bayes</a:t>
            </a:r>
            <a:r>
              <a:rPr lang="pt-PT" dirty="0"/>
              <a:t> poder atuar foi substituir todas as “células” do </a:t>
            </a:r>
            <a:r>
              <a:rPr lang="pt-PT" dirty="0" err="1"/>
              <a:t>excel</a:t>
            </a:r>
            <a:r>
              <a:rPr lang="pt-PT" dirty="0"/>
              <a:t> que tinham o valor “NA” por um espaço em branco.</a:t>
            </a:r>
          </a:p>
          <a:p>
            <a:endParaRPr lang="pt-PT" dirty="0"/>
          </a:p>
        </p:txBody>
      </p:sp>
      <p:pic>
        <p:nvPicPr>
          <p:cNvPr id="5" name="Picture 4">
            <a:extLst>
              <a:ext uri="{FF2B5EF4-FFF2-40B4-BE49-F238E27FC236}">
                <a16:creationId xmlns:a16="http://schemas.microsoft.com/office/drawing/2014/main" id="{E45561D9-6E49-4F76-B24E-2D8338C53EC7}"/>
              </a:ext>
            </a:extLst>
          </p:cNvPr>
          <p:cNvPicPr>
            <a:picLocks noChangeAspect="1"/>
          </p:cNvPicPr>
          <p:nvPr/>
        </p:nvPicPr>
        <p:blipFill rotWithShape="1">
          <a:blip r:embed="rId2"/>
          <a:srcRect t="-343" r="1391" b="40367"/>
          <a:stretch/>
        </p:blipFill>
        <p:spPr>
          <a:xfrm>
            <a:off x="4004937" y="4610350"/>
            <a:ext cx="883652" cy="1554090"/>
          </a:xfrm>
          <a:prstGeom prst="rect">
            <a:avLst/>
          </a:prstGeom>
        </p:spPr>
      </p:pic>
      <p:sp>
        <p:nvSpPr>
          <p:cNvPr id="8" name="TextBox 7">
            <a:extLst>
              <a:ext uri="{FF2B5EF4-FFF2-40B4-BE49-F238E27FC236}">
                <a16:creationId xmlns:a16="http://schemas.microsoft.com/office/drawing/2014/main" id="{407D544F-18A6-4C2D-9436-687CA5AC171A}"/>
              </a:ext>
            </a:extLst>
          </p:cNvPr>
          <p:cNvSpPr txBox="1"/>
          <p:nvPr/>
        </p:nvSpPr>
        <p:spPr>
          <a:xfrm>
            <a:off x="5166001" y="5222763"/>
            <a:ext cx="6267091" cy="646331"/>
          </a:xfrm>
          <a:prstGeom prst="rect">
            <a:avLst/>
          </a:prstGeom>
          <a:noFill/>
        </p:spPr>
        <p:txBody>
          <a:bodyPr wrap="square" rtlCol="0">
            <a:spAutoFit/>
          </a:bodyPr>
          <a:lstStyle/>
          <a:p>
            <a:r>
              <a:rPr lang="pt-PT" dirty="0"/>
              <a:t>Fig.3: Representação das datas de modo a </a:t>
            </a:r>
          </a:p>
          <a:p>
            <a:r>
              <a:rPr lang="pt-PT" dirty="0"/>
              <a:t>que pudéssemos aplicar o algoritmo </a:t>
            </a:r>
            <a:r>
              <a:rPr lang="pt-PT" dirty="0" err="1"/>
              <a:t>naive</a:t>
            </a:r>
            <a:r>
              <a:rPr lang="pt-PT" dirty="0"/>
              <a:t> </a:t>
            </a:r>
            <a:r>
              <a:rPr lang="pt-PT" dirty="0" err="1"/>
              <a:t>bayes</a:t>
            </a:r>
            <a:endParaRPr lang="pt-PT" dirty="0"/>
          </a:p>
        </p:txBody>
      </p:sp>
      <p:pic>
        <p:nvPicPr>
          <p:cNvPr id="6" name="Picture 5">
            <a:extLst>
              <a:ext uri="{FF2B5EF4-FFF2-40B4-BE49-F238E27FC236}">
                <a16:creationId xmlns:a16="http://schemas.microsoft.com/office/drawing/2014/main" id="{E6E6D66C-3C02-47D6-AA34-814E797D22CD}"/>
              </a:ext>
            </a:extLst>
          </p:cNvPr>
          <p:cNvPicPr>
            <a:picLocks noChangeAspect="1"/>
          </p:cNvPicPr>
          <p:nvPr/>
        </p:nvPicPr>
        <p:blipFill>
          <a:blip r:embed="rId3"/>
          <a:stretch>
            <a:fillRect/>
          </a:stretch>
        </p:blipFill>
        <p:spPr>
          <a:xfrm>
            <a:off x="9839325" y="358902"/>
            <a:ext cx="2352675" cy="800100"/>
          </a:xfrm>
          <a:prstGeom prst="rect">
            <a:avLst/>
          </a:prstGeom>
        </p:spPr>
      </p:pic>
      <p:sp>
        <p:nvSpPr>
          <p:cNvPr id="7" name="Slide Number Placeholder 6">
            <a:extLst>
              <a:ext uri="{FF2B5EF4-FFF2-40B4-BE49-F238E27FC236}">
                <a16:creationId xmlns:a16="http://schemas.microsoft.com/office/drawing/2014/main" id="{2FED02EB-9E13-4648-BF22-5A930986F8AE}"/>
              </a:ext>
            </a:extLst>
          </p:cNvPr>
          <p:cNvSpPr>
            <a:spLocks noGrp="1"/>
          </p:cNvSpPr>
          <p:nvPr>
            <p:ph type="sldNum" sz="quarter" idx="12"/>
          </p:nvPr>
        </p:nvSpPr>
        <p:spPr/>
        <p:txBody>
          <a:bodyPr/>
          <a:lstStyle/>
          <a:p>
            <a:fld id="{D3323AAD-7563-4C5E-9128-0F68DAEB8358}" type="slidenum">
              <a:rPr lang="pt-PT" smtClean="0"/>
              <a:t>5</a:t>
            </a:fld>
            <a:endParaRPr lang="pt-PT"/>
          </a:p>
        </p:txBody>
      </p:sp>
    </p:spTree>
    <p:extLst>
      <p:ext uri="{BB962C8B-B14F-4D97-AF65-F5344CB8AC3E}">
        <p14:creationId xmlns:p14="http://schemas.microsoft.com/office/powerpoint/2010/main" val="2952881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E5DDB-CAC6-40D5-84C3-DF93D72C9184}"/>
              </a:ext>
            </a:extLst>
          </p:cNvPr>
          <p:cNvSpPr>
            <a:spLocks noGrp="1"/>
          </p:cNvSpPr>
          <p:nvPr>
            <p:ph type="title"/>
          </p:nvPr>
        </p:nvSpPr>
        <p:spPr/>
        <p:txBody>
          <a:bodyPr/>
          <a:lstStyle/>
          <a:p>
            <a:r>
              <a:rPr lang="pt-PT" dirty="0"/>
              <a:t>Variáveis retiradas</a:t>
            </a:r>
          </a:p>
        </p:txBody>
      </p:sp>
      <p:sp>
        <p:nvSpPr>
          <p:cNvPr id="3" name="Content Placeholder 2">
            <a:extLst>
              <a:ext uri="{FF2B5EF4-FFF2-40B4-BE49-F238E27FC236}">
                <a16:creationId xmlns:a16="http://schemas.microsoft.com/office/drawing/2014/main" id="{0910687F-68C3-42A5-A5A0-7ECCC9E97737}"/>
              </a:ext>
            </a:extLst>
          </p:cNvPr>
          <p:cNvSpPr>
            <a:spLocks noGrp="1"/>
          </p:cNvSpPr>
          <p:nvPr>
            <p:ph idx="1"/>
          </p:nvPr>
        </p:nvSpPr>
        <p:spPr/>
        <p:txBody>
          <a:bodyPr>
            <a:normAutofit fontScale="92500" lnSpcReduction="10000"/>
          </a:bodyPr>
          <a:lstStyle/>
          <a:p>
            <a:pPr marL="0" indent="0">
              <a:buNone/>
            </a:pPr>
            <a:r>
              <a:rPr lang="pt-PT" dirty="0"/>
              <a:t> No processo de triagem dos dados, decidimos que seria de uma mais-valia retirar algumas variáveis que consideramos não ter qualquer tipo de influência no modelo de previsão.</a:t>
            </a:r>
          </a:p>
          <a:p>
            <a:pPr marL="0" indent="0">
              <a:buNone/>
            </a:pPr>
            <a:r>
              <a:rPr lang="pt-PT" dirty="0"/>
              <a:t>Retiramos as variáveis as seguintes variáveis:</a:t>
            </a:r>
          </a:p>
          <a:p>
            <a:pPr marL="0" indent="0">
              <a:buNone/>
            </a:pPr>
            <a:r>
              <a:rPr lang="pt-PT" dirty="0"/>
              <a:t>-” ZIP”: o código-postal não influencia em nada a probabilidade de haver doação.</a:t>
            </a:r>
          </a:p>
          <a:p>
            <a:pPr marL="0" indent="0">
              <a:buNone/>
            </a:pPr>
            <a:r>
              <a:rPr lang="pt-PT" dirty="0"/>
              <a:t>-” MAILCODE”: da mesma forma, o facto de o endereço eletrónico estar correto ou não </a:t>
            </a:r>
            <a:r>
              <a:rPr lang="pt-PT" dirty="0" err="1"/>
              <a:t>não</a:t>
            </a:r>
            <a:r>
              <a:rPr lang="pt-PT" dirty="0"/>
              <a:t> influencia em nada a doação.</a:t>
            </a:r>
          </a:p>
          <a:p>
            <a:pPr marL="0" indent="0">
              <a:buNone/>
            </a:pPr>
            <a:r>
              <a:rPr lang="pt-PT" dirty="0"/>
              <a:t>-” MDMAUD”: esta variável foi retirada devido à escassez de dados (apenas 0,03% das células tinham dados).</a:t>
            </a:r>
          </a:p>
          <a:p>
            <a:pPr marL="0" indent="0">
              <a:buNone/>
            </a:pPr>
            <a:r>
              <a:rPr lang="pt-PT" dirty="0"/>
              <a:t>-” AGEFLAG ”: do mesmo modo não é relevante para o modelo em questão se a data do dador é exata ou se foi inferida pela data de nascimento dele.</a:t>
            </a:r>
          </a:p>
          <a:p>
            <a:pPr marL="0" indent="0">
              <a:buNone/>
            </a:pPr>
            <a:r>
              <a:rPr lang="pt-PT" dirty="0"/>
              <a:t>-”CONTROLN”: esta variável é uma espécie de “cartão de cidadão” do doador, cada um tem um número que o identifica. Tal não influencia em nada o facto de a pessoa fazer ou não a doação.</a:t>
            </a:r>
          </a:p>
        </p:txBody>
      </p:sp>
      <p:pic>
        <p:nvPicPr>
          <p:cNvPr id="4" name="Picture 3">
            <a:extLst>
              <a:ext uri="{FF2B5EF4-FFF2-40B4-BE49-F238E27FC236}">
                <a16:creationId xmlns:a16="http://schemas.microsoft.com/office/drawing/2014/main" id="{B84685C9-BB71-4009-BAF3-87E0E76E1AE2}"/>
              </a:ext>
            </a:extLst>
          </p:cNvPr>
          <p:cNvPicPr>
            <a:picLocks noChangeAspect="1"/>
          </p:cNvPicPr>
          <p:nvPr/>
        </p:nvPicPr>
        <p:blipFill>
          <a:blip r:embed="rId2"/>
          <a:stretch>
            <a:fillRect/>
          </a:stretch>
        </p:blipFill>
        <p:spPr>
          <a:xfrm>
            <a:off x="9839325" y="358902"/>
            <a:ext cx="2352675" cy="800100"/>
          </a:xfrm>
          <a:prstGeom prst="rect">
            <a:avLst/>
          </a:prstGeom>
        </p:spPr>
      </p:pic>
      <p:sp>
        <p:nvSpPr>
          <p:cNvPr id="6" name="Slide Number Placeholder 5">
            <a:extLst>
              <a:ext uri="{FF2B5EF4-FFF2-40B4-BE49-F238E27FC236}">
                <a16:creationId xmlns:a16="http://schemas.microsoft.com/office/drawing/2014/main" id="{FC9C46E7-01E1-401F-B313-1189B331D9EC}"/>
              </a:ext>
            </a:extLst>
          </p:cNvPr>
          <p:cNvSpPr>
            <a:spLocks noGrp="1"/>
          </p:cNvSpPr>
          <p:nvPr>
            <p:ph type="sldNum" sz="quarter" idx="12"/>
          </p:nvPr>
        </p:nvSpPr>
        <p:spPr/>
        <p:txBody>
          <a:bodyPr/>
          <a:lstStyle/>
          <a:p>
            <a:fld id="{D3323AAD-7563-4C5E-9128-0F68DAEB8358}" type="slidenum">
              <a:rPr lang="pt-PT" smtClean="0"/>
              <a:t>6</a:t>
            </a:fld>
            <a:endParaRPr lang="pt-PT"/>
          </a:p>
        </p:txBody>
      </p:sp>
    </p:spTree>
    <p:extLst>
      <p:ext uri="{BB962C8B-B14F-4D97-AF65-F5344CB8AC3E}">
        <p14:creationId xmlns:p14="http://schemas.microsoft.com/office/powerpoint/2010/main" val="250997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CB83-C25D-41DC-A5BD-AE7AC6BC3C25}"/>
              </a:ext>
            </a:extLst>
          </p:cNvPr>
          <p:cNvSpPr>
            <a:spLocks noGrp="1"/>
          </p:cNvSpPr>
          <p:nvPr>
            <p:ph type="title"/>
          </p:nvPr>
        </p:nvSpPr>
        <p:spPr/>
        <p:txBody>
          <a:bodyPr/>
          <a:lstStyle/>
          <a:p>
            <a:r>
              <a:rPr lang="pt-PT" dirty="0"/>
              <a:t>Modelação e resultados </a:t>
            </a:r>
          </a:p>
        </p:txBody>
      </p:sp>
      <p:sp>
        <p:nvSpPr>
          <p:cNvPr id="3" name="Content Placeholder 2">
            <a:extLst>
              <a:ext uri="{FF2B5EF4-FFF2-40B4-BE49-F238E27FC236}">
                <a16:creationId xmlns:a16="http://schemas.microsoft.com/office/drawing/2014/main" id="{E85A8E5F-430A-4045-815E-6CA512CC9FAD}"/>
              </a:ext>
            </a:extLst>
          </p:cNvPr>
          <p:cNvSpPr>
            <a:spLocks noGrp="1"/>
          </p:cNvSpPr>
          <p:nvPr>
            <p:ph idx="1"/>
          </p:nvPr>
        </p:nvSpPr>
        <p:spPr/>
        <p:txBody>
          <a:bodyPr/>
          <a:lstStyle/>
          <a:p>
            <a:pPr marL="0" indent="0">
              <a:buNone/>
            </a:pPr>
            <a:r>
              <a:rPr lang="pt-PT" dirty="0"/>
              <a:t>De modo a criar o modelo de previsão pretendido, usamos o algoritmo </a:t>
            </a:r>
            <a:r>
              <a:rPr lang="pt-PT" dirty="0" err="1"/>
              <a:t>naive</a:t>
            </a:r>
            <a:r>
              <a:rPr lang="pt-PT" dirty="0"/>
              <a:t> </a:t>
            </a:r>
            <a:r>
              <a:rPr lang="pt-PT" dirty="0" err="1"/>
              <a:t>bayes</a:t>
            </a:r>
            <a:r>
              <a:rPr lang="pt-PT" dirty="0"/>
              <a:t> do programa </a:t>
            </a:r>
            <a:r>
              <a:rPr lang="pt-PT" dirty="0" err="1"/>
              <a:t>rapid</a:t>
            </a:r>
            <a:r>
              <a:rPr lang="pt-PT" dirty="0"/>
              <a:t> </a:t>
            </a:r>
            <a:r>
              <a:rPr lang="pt-PT" dirty="0" err="1"/>
              <a:t>miner</a:t>
            </a:r>
            <a:r>
              <a:rPr lang="pt-PT" dirty="0"/>
              <a:t> em ambas as submissões feitas.</a:t>
            </a:r>
          </a:p>
          <a:p>
            <a:pPr marL="0" indent="0">
              <a:buNone/>
            </a:pPr>
            <a:r>
              <a:rPr lang="pt-PT" dirty="0"/>
              <a:t>Na primeira submissão simplesmente aplicamos o algoritmo em questão aos dados puros, ou seja, sem fazer alterações de nenhum tipo aos mesmos. Já na segundo modelo submetido fizemos as alterações especificadas anteriormente.</a:t>
            </a:r>
          </a:p>
          <a:p>
            <a:pPr marL="0" indent="0">
              <a:buNone/>
            </a:pPr>
            <a:r>
              <a:rPr lang="pt-PT" dirty="0"/>
              <a:t>Em termos de resultados, na primeira submissão, que foi a pior que fizemos, obtivemos uma previsão com 77.04% de previsão e na segunda, que foi a melhor, obtivemos uma precisão de 88.81%</a:t>
            </a:r>
          </a:p>
        </p:txBody>
      </p:sp>
      <p:pic>
        <p:nvPicPr>
          <p:cNvPr id="4" name="Picture 3">
            <a:extLst>
              <a:ext uri="{FF2B5EF4-FFF2-40B4-BE49-F238E27FC236}">
                <a16:creationId xmlns:a16="http://schemas.microsoft.com/office/drawing/2014/main" id="{50922429-1B12-4B1D-9ADC-1E3F625FA493}"/>
              </a:ext>
            </a:extLst>
          </p:cNvPr>
          <p:cNvPicPr>
            <a:picLocks noChangeAspect="1"/>
          </p:cNvPicPr>
          <p:nvPr/>
        </p:nvPicPr>
        <p:blipFill rotWithShape="1">
          <a:blip r:embed="rId2"/>
          <a:srcRect l="20486" t="25333" r="24479" b="53512"/>
          <a:stretch/>
        </p:blipFill>
        <p:spPr>
          <a:xfrm>
            <a:off x="87630" y="4526711"/>
            <a:ext cx="6038850" cy="1450757"/>
          </a:xfrm>
          <a:prstGeom prst="rect">
            <a:avLst/>
          </a:prstGeom>
        </p:spPr>
      </p:pic>
      <p:pic>
        <p:nvPicPr>
          <p:cNvPr id="5" name="Picture 4">
            <a:extLst>
              <a:ext uri="{FF2B5EF4-FFF2-40B4-BE49-F238E27FC236}">
                <a16:creationId xmlns:a16="http://schemas.microsoft.com/office/drawing/2014/main" id="{40E77832-3CE4-4ED5-901C-DE49FA6CBBFB}"/>
              </a:ext>
            </a:extLst>
          </p:cNvPr>
          <p:cNvPicPr>
            <a:picLocks noChangeAspect="1"/>
          </p:cNvPicPr>
          <p:nvPr/>
        </p:nvPicPr>
        <p:blipFill rotWithShape="1">
          <a:blip r:embed="rId3"/>
          <a:srcRect l="21590" t="21818" r="24369" b="60606"/>
          <a:stretch/>
        </p:blipFill>
        <p:spPr>
          <a:xfrm>
            <a:off x="6174623" y="4517968"/>
            <a:ext cx="5929747" cy="1205345"/>
          </a:xfrm>
          <a:prstGeom prst="rect">
            <a:avLst/>
          </a:prstGeom>
        </p:spPr>
      </p:pic>
      <p:sp>
        <p:nvSpPr>
          <p:cNvPr id="6" name="TextBox 5">
            <a:extLst>
              <a:ext uri="{FF2B5EF4-FFF2-40B4-BE49-F238E27FC236}">
                <a16:creationId xmlns:a16="http://schemas.microsoft.com/office/drawing/2014/main" id="{2A10A635-3F6E-464C-B0C6-2E9FD2CC5931}"/>
              </a:ext>
            </a:extLst>
          </p:cNvPr>
          <p:cNvSpPr txBox="1"/>
          <p:nvPr/>
        </p:nvSpPr>
        <p:spPr>
          <a:xfrm>
            <a:off x="1540625" y="5792802"/>
            <a:ext cx="5846618" cy="369332"/>
          </a:xfrm>
          <a:prstGeom prst="rect">
            <a:avLst/>
          </a:prstGeom>
          <a:noFill/>
        </p:spPr>
        <p:txBody>
          <a:bodyPr wrap="square" rtlCol="0">
            <a:spAutoFit/>
          </a:bodyPr>
          <a:lstStyle/>
          <a:p>
            <a:r>
              <a:rPr lang="pt-PT" dirty="0"/>
              <a:t>Fig.4: Precisão obtida no 1º teste</a:t>
            </a:r>
          </a:p>
        </p:txBody>
      </p:sp>
      <p:sp>
        <p:nvSpPr>
          <p:cNvPr id="7" name="TextBox 6">
            <a:extLst>
              <a:ext uri="{FF2B5EF4-FFF2-40B4-BE49-F238E27FC236}">
                <a16:creationId xmlns:a16="http://schemas.microsoft.com/office/drawing/2014/main" id="{0A5171B6-954E-45A5-87FB-260B5AAD8D41}"/>
              </a:ext>
            </a:extLst>
          </p:cNvPr>
          <p:cNvSpPr txBox="1"/>
          <p:nvPr/>
        </p:nvSpPr>
        <p:spPr>
          <a:xfrm>
            <a:off x="7193281" y="5792802"/>
            <a:ext cx="5846618" cy="369332"/>
          </a:xfrm>
          <a:prstGeom prst="rect">
            <a:avLst/>
          </a:prstGeom>
          <a:noFill/>
        </p:spPr>
        <p:txBody>
          <a:bodyPr wrap="square" rtlCol="0">
            <a:spAutoFit/>
          </a:bodyPr>
          <a:lstStyle/>
          <a:p>
            <a:r>
              <a:rPr lang="pt-PT" dirty="0"/>
              <a:t>Fig.5: Precisão obtida no 2º teste</a:t>
            </a:r>
          </a:p>
        </p:txBody>
      </p:sp>
      <p:pic>
        <p:nvPicPr>
          <p:cNvPr id="8" name="Picture 7">
            <a:extLst>
              <a:ext uri="{FF2B5EF4-FFF2-40B4-BE49-F238E27FC236}">
                <a16:creationId xmlns:a16="http://schemas.microsoft.com/office/drawing/2014/main" id="{EBAC9B2C-5128-44E7-ABB7-9DDC65B466A0}"/>
              </a:ext>
            </a:extLst>
          </p:cNvPr>
          <p:cNvPicPr>
            <a:picLocks noChangeAspect="1"/>
          </p:cNvPicPr>
          <p:nvPr/>
        </p:nvPicPr>
        <p:blipFill>
          <a:blip r:embed="rId4"/>
          <a:stretch>
            <a:fillRect/>
          </a:stretch>
        </p:blipFill>
        <p:spPr>
          <a:xfrm>
            <a:off x="9839325" y="358902"/>
            <a:ext cx="2352675" cy="800100"/>
          </a:xfrm>
          <a:prstGeom prst="rect">
            <a:avLst/>
          </a:prstGeom>
        </p:spPr>
      </p:pic>
      <p:sp>
        <p:nvSpPr>
          <p:cNvPr id="10" name="Slide Number Placeholder 9">
            <a:extLst>
              <a:ext uri="{FF2B5EF4-FFF2-40B4-BE49-F238E27FC236}">
                <a16:creationId xmlns:a16="http://schemas.microsoft.com/office/drawing/2014/main" id="{1A6216F6-147C-471D-9E75-EEC17EFAC57B}"/>
              </a:ext>
            </a:extLst>
          </p:cNvPr>
          <p:cNvSpPr>
            <a:spLocks noGrp="1"/>
          </p:cNvSpPr>
          <p:nvPr>
            <p:ph type="sldNum" sz="quarter" idx="12"/>
          </p:nvPr>
        </p:nvSpPr>
        <p:spPr/>
        <p:txBody>
          <a:bodyPr/>
          <a:lstStyle/>
          <a:p>
            <a:fld id="{D3323AAD-7563-4C5E-9128-0F68DAEB8358}" type="slidenum">
              <a:rPr lang="pt-PT" smtClean="0"/>
              <a:t>7</a:t>
            </a:fld>
            <a:endParaRPr lang="pt-PT"/>
          </a:p>
        </p:txBody>
      </p:sp>
    </p:spTree>
    <p:extLst>
      <p:ext uri="{BB962C8B-B14F-4D97-AF65-F5344CB8AC3E}">
        <p14:creationId xmlns:p14="http://schemas.microsoft.com/office/powerpoint/2010/main" val="3330933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EFDDB-2CC2-4D6F-B94F-E2A6577371F7}"/>
              </a:ext>
            </a:extLst>
          </p:cNvPr>
          <p:cNvSpPr>
            <a:spLocks noGrp="1"/>
          </p:cNvSpPr>
          <p:nvPr>
            <p:ph type="title"/>
          </p:nvPr>
        </p:nvSpPr>
        <p:spPr/>
        <p:txBody>
          <a:bodyPr/>
          <a:lstStyle/>
          <a:p>
            <a:r>
              <a:rPr lang="pt-PT" dirty="0"/>
              <a:t>Modelação e resultados</a:t>
            </a:r>
          </a:p>
        </p:txBody>
      </p:sp>
      <p:sp>
        <p:nvSpPr>
          <p:cNvPr id="3" name="Content Placeholder 2">
            <a:extLst>
              <a:ext uri="{FF2B5EF4-FFF2-40B4-BE49-F238E27FC236}">
                <a16:creationId xmlns:a16="http://schemas.microsoft.com/office/drawing/2014/main" id="{FE5350ED-6EE9-4132-9427-8E099E843642}"/>
              </a:ext>
            </a:extLst>
          </p:cNvPr>
          <p:cNvSpPr>
            <a:spLocks noGrp="1"/>
          </p:cNvSpPr>
          <p:nvPr>
            <p:ph idx="1"/>
          </p:nvPr>
        </p:nvSpPr>
        <p:spPr/>
        <p:txBody>
          <a:bodyPr/>
          <a:lstStyle/>
          <a:p>
            <a:r>
              <a:rPr lang="pt-PT" dirty="0"/>
              <a:t>Para obter os resultados, procedemos à aplicação do processo descrito pelas fotos abaixo representadas. Na primeira imagem foi usado o operador </a:t>
            </a:r>
            <a:r>
              <a:rPr lang="pt-PT" dirty="0" err="1"/>
              <a:t>validation</a:t>
            </a:r>
            <a:r>
              <a:rPr lang="pt-PT" dirty="0"/>
              <a:t>, que tem dois subprocessos: um processo de treino e um processo de teste. No processo de treino usamos 70% dos dados de modo a que o modelo pudesse ser aprendido e os outros 30% dos dados foram usados no subprocesso de teste, aplicando o modelo já aprendido a esses mesmos dados. O operador de performance foi usado para comparar o modelo com os resultados reais e assim obter o modelo preditivo</a:t>
            </a:r>
          </a:p>
        </p:txBody>
      </p:sp>
      <p:pic>
        <p:nvPicPr>
          <p:cNvPr id="4" name="Picture 3">
            <a:extLst>
              <a:ext uri="{FF2B5EF4-FFF2-40B4-BE49-F238E27FC236}">
                <a16:creationId xmlns:a16="http://schemas.microsoft.com/office/drawing/2014/main" id="{5D1D45D3-451B-4D17-9187-963CBB323129}"/>
              </a:ext>
            </a:extLst>
          </p:cNvPr>
          <p:cNvPicPr>
            <a:picLocks noChangeAspect="1"/>
          </p:cNvPicPr>
          <p:nvPr/>
        </p:nvPicPr>
        <p:blipFill rotWithShape="1">
          <a:blip r:embed="rId2"/>
          <a:srcRect l="19444" t="19596" r="26389" b="37576"/>
          <a:stretch/>
        </p:blipFill>
        <p:spPr>
          <a:xfrm>
            <a:off x="1036320" y="3825380"/>
            <a:ext cx="3653126" cy="1828922"/>
          </a:xfrm>
          <a:prstGeom prst="rect">
            <a:avLst/>
          </a:prstGeom>
        </p:spPr>
      </p:pic>
      <p:pic>
        <p:nvPicPr>
          <p:cNvPr id="5" name="Picture 4">
            <a:extLst>
              <a:ext uri="{FF2B5EF4-FFF2-40B4-BE49-F238E27FC236}">
                <a16:creationId xmlns:a16="http://schemas.microsoft.com/office/drawing/2014/main" id="{F59C94F4-F26D-46AC-BEA5-BA3228F1C762}"/>
              </a:ext>
            </a:extLst>
          </p:cNvPr>
          <p:cNvPicPr>
            <a:picLocks noChangeAspect="1"/>
          </p:cNvPicPr>
          <p:nvPr/>
        </p:nvPicPr>
        <p:blipFill rotWithShape="1">
          <a:blip r:embed="rId3"/>
          <a:srcRect l="19318" t="18990" r="26389" b="37374"/>
          <a:stretch/>
        </p:blipFill>
        <p:spPr>
          <a:xfrm>
            <a:off x="7034448" y="3857414"/>
            <a:ext cx="3653125" cy="1769003"/>
          </a:xfrm>
          <a:prstGeom prst="rect">
            <a:avLst/>
          </a:prstGeom>
        </p:spPr>
      </p:pic>
      <p:pic>
        <p:nvPicPr>
          <p:cNvPr id="6" name="Picture 5">
            <a:extLst>
              <a:ext uri="{FF2B5EF4-FFF2-40B4-BE49-F238E27FC236}">
                <a16:creationId xmlns:a16="http://schemas.microsoft.com/office/drawing/2014/main" id="{4B2E77C1-ED00-47A0-92E0-F2111B82048D}"/>
              </a:ext>
            </a:extLst>
          </p:cNvPr>
          <p:cNvPicPr>
            <a:picLocks noChangeAspect="1"/>
          </p:cNvPicPr>
          <p:nvPr/>
        </p:nvPicPr>
        <p:blipFill>
          <a:blip r:embed="rId4"/>
          <a:stretch>
            <a:fillRect/>
          </a:stretch>
        </p:blipFill>
        <p:spPr>
          <a:xfrm>
            <a:off x="9839325" y="358902"/>
            <a:ext cx="2352675" cy="800100"/>
          </a:xfrm>
          <a:prstGeom prst="rect">
            <a:avLst/>
          </a:prstGeom>
        </p:spPr>
      </p:pic>
      <p:sp>
        <p:nvSpPr>
          <p:cNvPr id="8" name="Slide Number Placeholder 7">
            <a:extLst>
              <a:ext uri="{FF2B5EF4-FFF2-40B4-BE49-F238E27FC236}">
                <a16:creationId xmlns:a16="http://schemas.microsoft.com/office/drawing/2014/main" id="{0072AC14-979D-4D9E-97D4-BED5E31B3464}"/>
              </a:ext>
            </a:extLst>
          </p:cNvPr>
          <p:cNvSpPr>
            <a:spLocks noGrp="1"/>
          </p:cNvSpPr>
          <p:nvPr>
            <p:ph type="sldNum" sz="quarter" idx="12"/>
          </p:nvPr>
        </p:nvSpPr>
        <p:spPr/>
        <p:txBody>
          <a:bodyPr/>
          <a:lstStyle/>
          <a:p>
            <a:fld id="{D3323AAD-7563-4C5E-9128-0F68DAEB8358}" type="slidenum">
              <a:rPr lang="pt-PT" smtClean="0"/>
              <a:t>8</a:t>
            </a:fld>
            <a:endParaRPr lang="pt-PT"/>
          </a:p>
        </p:txBody>
      </p:sp>
      <p:sp>
        <p:nvSpPr>
          <p:cNvPr id="9" name="TextBox 8">
            <a:extLst>
              <a:ext uri="{FF2B5EF4-FFF2-40B4-BE49-F238E27FC236}">
                <a16:creationId xmlns:a16="http://schemas.microsoft.com/office/drawing/2014/main" id="{C8414515-08D0-40E8-8750-6D5396E26F23}"/>
              </a:ext>
            </a:extLst>
          </p:cNvPr>
          <p:cNvSpPr txBox="1"/>
          <p:nvPr/>
        </p:nvSpPr>
        <p:spPr>
          <a:xfrm>
            <a:off x="641478" y="5654302"/>
            <a:ext cx="5454522" cy="369332"/>
          </a:xfrm>
          <a:prstGeom prst="rect">
            <a:avLst/>
          </a:prstGeom>
          <a:noFill/>
        </p:spPr>
        <p:txBody>
          <a:bodyPr wrap="square" rtlCol="0">
            <a:spAutoFit/>
          </a:bodyPr>
          <a:lstStyle/>
          <a:p>
            <a:r>
              <a:rPr lang="pt-PT" dirty="0"/>
              <a:t>Fig.6: Operador </a:t>
            </a:r>
            <a:r>
              <a:rPr lang="pt-PT" dirty="0" err="1"/>
              <a:t>validation</a:t>
            </a:r>
            <a:r>
              <a:rPr lang="pt-PT" dirty="0"/>
              <a:t> a ser aplicado aos dados </a:t>
            </a:r>
          </a:p>
        </p:txBody>
      </p:sp>
      <p:sp>
        <p:nvSpPr>
          <p:cNvPr id="11" name="TextBox 10">
            <a:extLst>
              <a:ext uri="{FF2B5EF4-FFF2-40B4-BE49-F238E27FC236}">
                <a16:creationId xmlns:a16="http://schemas.microsoft.com/office/drawing/2014/main" id="{13EA63B7-5ABF-48BC-AFF7-57F94CE906C0}"/>
              </a:ext>
            </a:extLst>
          </p:cNvPr>
          <p:cNvSpPr txBox="1"/>
          <p:nvPr/>
        </p:nvSpPr>
        <p:spPr>
          <a:xfrm>
            <a:off x="6973488" y="5654302"/>
            <a:ext cx="4121232" cy="369332"/>
          </a:xfrm>
          <a:prstGeom prst="rect">
            <a:avLst/>
          </a:prstGeom>
          <a:noFill/>
        </p:spPr>
        <p:txBody>
          <a:bodyPr wrap="square" rtlCol="0">
            <a:spAutoFit/>
          </a:bodyPr>
          <a:lstStyle/>
          <a:p>
            <a:r>
              <a:rPr lang="pt-PT" dirty="0"/>
              <a:t>Fig.7: Subprocessos de teste e de treino</a:t>
            </a:r>
          </a:p>
        </p:txBody>
      </p:sp>
    </p:spTree>
    <p:extLst>
      <p:ext uri="{BB962C8B-B14F-4D97-AF65-F5344CB8AC3E}">
        <p14:creationId xmlns:p14="http://schemas.microsoft.com/office/powerpoint/2010/main" val="773941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E8A-3D24-47E6-A837-E771343C317A}"/>
              </a:ext>
            </a:extLst>
          </p:cNvPr>
          <p:cNvSpPr>
            <a:spLocks noGrp="1"/>
          </p:cNvSpPr>
          <p:nvPr>
            <p:ph type="title"/>
          </p:nvPr>
        </p:nvSpPr>
        <p:spPr/>
        <p:txBody>
          <a:bodyPr/>
          <a:lstStyle/>
          <a:p>
            <a:r>
              <a:rPr lang="pt-PT" dirty="0"/>
              <a:t>Discussão dos resultados</a:t>
            </a:r>
          </a:p>
        </p:txBody>
      </p:sp>
      <p:sp>
        <p:nvSpPr>
          <p:cNvPr id="3" name="Content Placeholder 2">
            <a:extLst>
              <a:ext uri="{FF2B5EF4-FFF2-40B4-BE49-F238E27FC236}">
                <a16:creationId xmlns:a16="http://schemas.microsoft.com/office/drawing/2014/main" id="{B466DCB3-CDF0-47F6-8536-870E872F328F}"/>
              </a:ext>
            </a:extLst>
          </p:cNvPr>
          <p:cNvSpPr>
            <a:spLocks noGrp="1"/>
          </p:cNvSpPr>
          <p:nvPr>
            <p:ph idx="1"/>
          </p:nvPr>
        </p:nvSpPr>
        <p:spPr/>
        <p:txBody>
          <a:bodyPr/>
          <a:lstStyle/>
          <a:p>
            <a:r>
              <a:rPr lang="pt-PT" dirty="0"/>
              <a:t>No 1º teste que fizemos obtivemos uma precisão de cerca de 77%, o que era expectável devido ao escasso tratamento de dados que fizemos neste primeiro modelo.</a:t>
            </a:r>
          </a:p>
          <a:p>
            <a:r>
              <a:rPr lang="pt-PT" dirty="0"/>
              <a:t>Porém, no 2º teste obtivemos uma precisão significativamente maior, de cerca de 88%, dado que fizemos uma análise mais cuidada dos dados, procedendo à triagem das variáveis, retirando as que consideramos menos importantes para o tratamento do problema em questão. Consideramos também de extrema relevância para o resultado obtido o facto de termos procedido à preparação dos dados explicada anteriormente. </a:t>
            </a:r>
          </a:p>
        </p:txBody>
      </p:sp>
      <p:pic>
        <p:nvPicPr>
          <p:cNvPr id="4" name="Picture 3">
            <a:extLst>
              <a:ext uri="{FF2B5EF4-FFF2-40B4-BE49-F238E27FC236}">
                <a16:creationId xmlns:a16="http://schemas.microsoft.com/office/drawing/2014/main" id="{3030914B-3FA9-4E60-9E46-E842BD0F09DE}"/>
              </a:ext>
            </a:extLst>
          </p:cNvPr>
          <p:cNvPicPr>
            <a:picLocks noChangeAspect="1"/>
          </p:cNvPicPr>
          <p:nvPr/>
        </p:nvPicPr>
        <p:blipFill>
          <a:blip r:embed="rId2"/>
          <a:stretch>
            <a:fillRect/>
          </a:stretch>
        </p:blipFill>
        <p:spPr>
          <a:xfrm>
            <a:off x="9839325" y="358902"/>
            <a:ext cx="2352675" cy="800100"/>
          </a:xfrm>
          <a:prstGeom prst="rect">
            <a:avLst/>
          </a:prstGeom>
        </p:spPr>
      </p:pic>
      <p:sp>
        <p:nvSpPr>
          <p:cNvPr id="6" name="Slide Number Placeholder 5">
            <a:extLst>
              <a:ext uri="{FF2B5EF4-FFF2-40B4-BE49-F238E27FC236}">
                <a16:creationId xmlns:a16="http://schemas.microsoft.com/office/drawing/2014/main" id="{CE054BB7-DFCF-4DB2-84FD-47B0882C747F}"/>
              </a:ext>
            </a:extLst>
          </p:cNvPr>
          <p:cNvSpPr>
            <a:spLocks noGrp="1"/>
          </p:cNvSpPr>
          <p:nvPr>
            <p:ph type="sldNum" sz="quarter" idx="12"/>
          </p:nvPr>
        </p:nvSpPr>
        <p:spPr/>
        <p:txBody>
          <a:bodyPr/>
          <a:lstStyle/>
          <a:p>
            <a:fld id="{D3323AAD-7563-4C5E-9128-0F68DAEB8358}" type="slidenum">
              <a:rPr lang="pt-PT" smtClean="0"/>
              <a:t>9</a:t>
            </a:fld>
            <a:endParaRPr lang="pt-PT"/>
          </a:p>
        </p:txBody>
      </p:sp>
    </p:spTree>
    <p:extLst>
      <p:ext uri="{BB962C8B-B14F-4D97-AF65-F5344CB8AC3E}">
        <p14:creationId xmlns:p14="http://schemas.microsoft.com/office/powerpoint/2010/main" val="275476485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14BC32AFF3718747B5A2CE47A88F3C6A" ma:contentTypeVersion="4" ma:contentTypeDescription="Criar um novo documento." ma:contentTypeScope="" ma:versionID="9e9be3d6b0d1f9fec411698e96541b61">
  <xsd:schema xmlns:xsd="http://www.w3.org/2001/XMLSchema" xmlns:xs="http://www.w3.org/2001/XMLSchema" xmlns:p="http://schemas.microsoft.com/office/2006/metadata/properties" xmlns:ns3="a47fcd35-67e3-4b66-9352-8d0db098ec50" targetNamespace="http://schemas.microsoft.com/office/2006/metadata/properties" ma:root="true" ma:fieldsID="84e033740c233ec840e467d39b94bd12" ns3:_="">
    <xsd:import namespace="a47fcd35-67e3-4b66-9352-8d0db098ec5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7fcd35-67e3-4b66-9352-8d0db098ec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E73008-AD46-4194-8CDE-32EF68BE471E}">
  <ds:schemaRefs>
    <ds:schemaRef ds:uri="http://purl.org/dc/dcmitype/"/>
    <ds:schemaRef ds:uri="http://purl.org/dc/terms/"/>
    <ds:schemaRef ds:uri="http://www.w3.org/XML/1998/namespace"/>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a47fcd35-67e3-4b66-9352-8d0db098ec50"/>
    <ds:schemaRef ds:uri="http://schemas.microsoft.com/office/2006/metadata/properties"/>
  </ds:schemaRefs>
</ds:datastoreItem>
</file>

<file path=customXml/itemProps2.xml><?xml version="1.0" encoding="utf-8"?>
<ds:datastoreItem xmlns:ds="http://schemas.openxmlformats.org/officeDocument/2006/customXml" ds:itemID="{F48EC95E-0BF9-46EF-BF91-F5D0634550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7fcd35-67e3-4b66-9352-8d0db098ec5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E795848-449C-44A2-910D-914E2825E3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422</TotalTime>
  <Words>1256</Words>
  <Application>Microsoft Office PowerPoint</Application>
  <PresentationFormat>Widescreen</PresentationFormat>
  <Paragraphs>60</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Calibri</vt:lpstr>
      <vt:lpstr>Calibri Light</vt:lpstr>
      <vt:lpstr>Retrospect</vt:lpstr>
      <vt:lpstr>Competição: Quem é mais provável de fazer uma doação ao PVA?</vt:lpstr>
      <vt:lpstr>Problema</vt:lpstr>
      <vt:lpstr>Dados </vt:lpstr>
      <vt:lpstr>Preparação dos dados</vt:lpstr>
      <vt:lpstr>Preparação dos dados</vt:lpstr>
      <vt:lpstr>Variáveis retiradas</vt:lpstr>
      <vt:lpstr>Modelação e resultados </vt:lpstr>
      <vt:lpstr>Modelação e resultados</vt:lpstr>
      <vt:lpstr>Discussão dos resultados</vt:lpstr>
      <vt:lpstr>Discussão dos resultados</vt:lpstr>
      <vt:lpstr>Conclusões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Competição: Quem é mais provável de doar?</dc:title>
  <dc:creator>Marcos Rafael Peixoto Aires</dc:creator>
  <cp:lastModifiedBy>Marcos Rafael Peixoto Aires</cp:lastModifiedBy>
  <cp:revision>18</cp:revision>
  <dcterms:created xsi:type="dcterms:W3CDTF">2021-03-09T16:02:38Z</dcterms:created>
  <dcterms:modified xsi:type="dcterms:W3CDTF">2021-03-11T16:57:48Z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0x01010014BC32AFF3718747B5A2CE47A88F3C6A</vt:lpwstr>
  </property>
</Properties>
</file>